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5095D-9337-45E8-A998-E150EC41E2C4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E268-D18B-4E65-B273-0689DE9C5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E268-D18B-4E65-B273-0689DE9C5D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6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37217292-FC45-4088-A2E3-BC847C57C7F2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DBE49AC-5ED0-4AC7-8E09-A3D9521C111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Jonathan Cox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1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Annual Arizona Space Grant Consortium Symposium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April 21, 2012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 of A calibrated leakage measurement device for ocular tonometry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Acknowledgements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NASA Arizona Space Grant Consortium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Mentor</a:t>
            </a:r>
          </a:p>
          <a:p>
            <a:pPr lvl="1"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Eniko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Enikov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Students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Peter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Polyvas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Marcel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Madarasz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chemeClr val="tx1"/>
              </a:buClr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Xiao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Chen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5200"/>
            <a:ext cx="11429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86137"/>
            <a:ext cx="122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56931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Thank you for your attention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4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Glaucoma is a disease that leads to damage of the nerve that carries visual information to the brain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Elevated intraocular pressure is a significant risk factor for developing glaucoma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Motivation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Jon\Research\Pictures\glaucoma_da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29583"/>
            <a:ext cx="2133600" cy="171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Jon\Research\Pictures\glaucoma_sympto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1165"/>
            <a:ext cx="2975527" cy="37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AZSGC_sunse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Tonometry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838200"/>
            <a:ext cx="2590800" cy="1763949"/>
          </a:xfrm>
          <a:prstGeom prst="rect">
            <a:avLst/>
          </a:prstGeom>
          <a:noFill/>
        </p:spPr>
      </p:pic>
      <p:pic>
        <p:nvPicPr>
          <p:cNvPr id="7" name="Picture 5" descr="C:\Documents and Settings\dtaylor\Desktop\NCT applanation detection I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91328" y="3200400"/>
            <a:ext cx="2703457" cy="1813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 descr="C:\Users\RoboCat4\Desktop\IOP_PPTS\prototype2_render\prtotype2_12.png"/>
          <p:cNvPicPr>
            <a:picLocks noChangeAspect="1" noChangeArrowheads="1"/>
          </p:cNvPicPr>
          <p:nvPr/>
        </p:nvPicPr>
        <p:blipFill>
          <a:blip r:embed="rId4" cstate="print"/>
          <a:srcRect l="25879" r="21921"/>
          <a:stretch>
            <a:fillRect/>
          </a:stretch>
        </p:blipFill>
        <p:spPr bwMode="auto">
          <a:xfrm>
            <a:off x="1143000" y="1741510"/>
            <a:ext cx="2929321" cy="3156626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AZSGC_sunse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602149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Goldmann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Applanation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Tonometry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0" y="50292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Air Puff Tonometry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02764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Novel Tonometer Concept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Aqueous humor is housed in the anterior chamber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Maintains intraocular pressure</a:t>
            </a: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Aqueous humor exits anterior chamber at a rate of 2-3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μ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/min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Anatomy of the eye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398"/>
            <a:ext cx="2853031" cy="200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Jon\Research\Pictures\anatomy_zo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8466"/>
            <a:ext cx="3154759" cy="32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Measuring Outflow with fluorescence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31" y="1143000"/>
            <a:ext cx="2511839" cy="187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01208"/>
            <a:ext cx="3318933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48" y="3492437"/>
            <a:ext cx="2813303" cy="197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808623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Droplet forming on eye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302230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Fluorescence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546288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MATLAB Interpretation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imread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(‘***.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jpg');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g = rgb2gray(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gadjust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imadjust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(g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c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roicolor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(gadjust,0,100);</a:t>
            </a: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cNC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bwareaopen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(c,1000)</a:t>
            </a:r>
          </a:p>
          <a:p>
            <a:pPr marL="0" indent="0">
              <a:buNone/>
            </a:pP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cNC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~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cNC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;%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reverse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cfinal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bwareaopen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(cNC,1000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cfinal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se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strel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('disk',3,8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  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bwc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imclose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cfinal,se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   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bwfinal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imopen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bwc,se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L 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bwlabel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cfinal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); </a:t>
            </a:r>
          </a:p>
          <a:p>
            <a:pPr marL="0" indent="0"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stats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regionprops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L,'Area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');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Area = [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stats.Area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]; 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itchFamily="49" charset="0"/>
                <a:cs typeface="Courier New" pitchFamily="49" charset="0"/>
              </a:rPr>
              <a:t>Area = Area/1000; 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Volume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 .0297*Area^2+.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177*Area-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0402</a:t>
            </a:r>
          </a:p>
          <a:p>
            <a:pPr marL="0" indent="0">
              <a:buNone/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Methodology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3048000"/>
            <a:ext cx="29972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914" y="539934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Courtesy of X. Che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44440" y="5365151"/>
            <a:ext cx="299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Volume Calibration Curve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2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Experimental Results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2" y="1905000"/>
            <a:ext cx="335081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5612" y="4489559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Droplet Volume v. Time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30" y="1889760"/>
            <a:ext cx="3301940" cy="24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41703" y="4953000"/>
                <a:ext cx="286829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Cambria Math" pitchFamily="18" charset="0"/>
                    <a:ea typeface="Cambria Math" pitchFamily="18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itchFamily="18" charset="0"/>
                        <a:ea typeface="Cambria Math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(1−</m:t>
                    </m:r>
                    <m:sSup>
                      <m:sSupPr>
                        <m:ctrlPr>
                          <a:rPr lang="en-US" sz="20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itchFamily="18" charset="0"/>
                                <a:ea typeface="Cambria Math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itchFamily="18" charset="0"/>
                            <a:ea typeface="Cambria Math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  <a:ea typeface="Cambria Math" pitchFamily="18" charset="0"/>
                      </a:rPr>
                      <m:t>)</m:t>
                    </m:r>
                  </m:oMath>
                </a14:m>
                <a:endParaRPr lang="en-US" sz="2000" i="1" dirty="0">
                  <a:latin typeface="Cambria Math" pitchFamily="18" charset="0"/>
                  <a:ea typeface="Cambria Math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703" y="4953000"/>
                <a:ext cx="2868297" cy="677108"/>
              </a:xfrm>
              <a:prstGeom prst="rect">
                <a:avLst/>
              </a:prstGeom>
              <a:blipFill rotWithShape="1">
                <a:blip r:embed="rId6"/>
                <a:stretch>
                  <a:fillRect l="-1274" t="-4505" r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334000" y="4397781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Flow Rate v. Time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57800" y="4797336"/>
                <a:ext cx="3031236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𝑑𝑉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797336"/>
                <a:ext cx="3031236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1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62168237"/>
                  </p:ext>
                </p:extLst>
              </p:nvPr>
            </p:nvGraphicFramePr>
            <p:xfrm>
              <a:off x="5029200" y="838200"/>
              <a:ext cx="3200400" cy="20421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00200"/>
                    <a:gridCol w="1600200"/>
                  </a:tblGrid>
                  <a:tr h="4675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Experiment</a:t>
                          </a:r>
                          <a:r>
                            <a:rPr lang="en-US" sz="14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(mmHg)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z="1400" smtClean="0">
                                  <a:latin typeface="Cambria Math"/>
                                </a:rPr>
                                <m:t>τ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 (minutes)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2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3.5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2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2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1.8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2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30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1.8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2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3.9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/>
              <p:cNvGraphicFramePr>
                <a:graphicFrameLocks noGrp="1"/>
              </p:cNvGraphicFramePr>
              <p:nvPr>
                <p:ph sz="quarter" idx="14"/>
                <p:extLst>
                  <p:ext uri="{D42A27DB-BD31-4B8C-83A1-F6EECF244321}">
                    <p14:modId xmlns:p14="http://schemas.microsoft.com/office/powerpoint/2010/main" val="2162168237"/>
                  </p:ext>
                </p:extLst>
              </p:nvPr>
            </p:nvGraphicFramePr>
            <p:xfrm>
              <a:off x="5029200" y="838200"/>
              <a:ext cx="3200400" cy="20421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00200"/>
                    <a:gridCol w="1600200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Experiment</a:t>
                          </a:r>
                          <a:r>
                            <a:rPr lang="en-US" sz="1400" baseline="0" dirty="0" smtClean="0">
                              <a:latin typeface="Arial" pitchFamily="34" charset="0"/>
                              <a:cs typeface="Arial" pitchFamily="34" charset="0"/>
                            </a:rPr>
                            <a:t> (mmHg)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382" t="-1176" b="-304706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3.5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20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25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1.8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30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1.8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35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Arial" pitchFamily="34" charset="0"/>
                              <a:cs typeface="Arial" pitchFamily="34" charset="0"/>
                            </a:rPr>
                            <a:t>3.9</a:t>
                          </a:r>
                          <a:endParaRPr lang="en-US" sz="1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ea typeface="Cambria Math" pitchFamily="18" charset="0"/>
                <a:cs typeface="Arial" pitchFamily="34" charset="0"/>
              </a:rPr>
              <a:t>interpretation</a:t>
            </a:r>
            <a:endParaRPr lang="en-US" sz="2800" dirty="0">
              <a:latin typeface="Arial" pitchFamily="34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endParaRPr lang="en-US" sz="18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l-GR" sz="1800" i="1" dirty="0" smtClean="0">
                    <a:latin typeface="Cambria Math"/>
                  </a:rPr>
                  <a:t>τ</a:t>
                </a:r>
                <a:r>
                  <a:rPr lang="en-US" sz="1600" i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the time constant, is a parameter that describes the transient response of a system</a:t>
                </a:r>
              </a:p>
              <a:p>
                <a:pPr>
                  <a:buClr>
                    <a:schemeClr val="tx1"/>
                  </a:buClr>
                </a:pPr>
                <a:endParaRPr lang="en-US" sz="1800" i="1" dirty="0">
                  <a:latin typeface="Cambria Math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𝑄</m:t>
                    </m:r>
                    <m:r>
                      <a:rPr lang="en-US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𝑑𝑉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sz="1800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180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1800" i="1" dirty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itchFamily="18" charset="0"/>
                        <a:ea typeface="Cambria Math" pitchFamily="18" charset="0"/>
                      </a:rPr>
                      <m:t>𝑄</m:t>
                    </m:r>
                    <m:r>
                      <a:rPr lang="en-US" sz="18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 pitchFamily="18" charset="0"/>
                            <a:ea typeface="Cambria Math" pitchFamily="18" charset="0"/>
                          </a:rPr>
                          <m:t>∞</m:t>
                        </m:r>
                      </m:sub>
                    </m:sSub>
                    <m:r>
                      <a:rPr lang="en-US" sz="1800" b="0" i="1" smtClean="0">
                        <a:latin typeface="Cambria Math" pitchFamily="18" charset="0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itchFamily="18" charset="0"/>
                        <a:ea typeface="Cambria Math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∞</m:t>
                        </m:r>
                      </m:sub>
                    </m:sSub>
                    <m:r>
                      <a:rPr lang="en-US" sz="1800" b="0" i="1" smtClean="0">
                        <a:latin typeface="Cambria Math" pitchFamily="18" charset="0"/>
                        <a:ea typeface="Cambria Math" pitchFamily="18" charset="0"/>
                      </a:rPr>
                      <m:t>)</m:t>
                    </m:r>
                    <m:r>
                      <a:rPr lang="en-US" sz="1800" b="0" i="1" smtClean="0">
                        <a:latin typeface="Cambria Math"/>
                        <a:ea typeface="Cambria Math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itchFamily="18" charset="0"/>
                            <a:ea typeface="Cambria Math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  <a:ea typeface="Cambria Math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/>
                                <a:ea typeface="Cambria Math" pitchFamily="18" charset="0"/>
                              </a:rPr>
                              <m:t>τ</m:t>
                            </m:r>
                          </m:den>
                        </m:f>
                      </m:sup>
                    </m:sSup>
                  </m:oMath>
                </a14:m>
                <a:endParaRPr lang="en-US" sz="1800" b="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Clr>
                    <a:schemeClr val="tx1"/>
                  </a:buClr>
                </a:pPr>
                <a:endParaRPr lang="en-US" sz="1800" b="0" i="1" dirty="0" smtClean="0"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l-GR" sz="1800" i="1" smtClean="0">
                        <a:latin typeface="Cambria Math" pitchFamily="18" charset="0"/>
                        <a:ea typeface="Cambria Math" pitchFamily="18" charset="0"/>
                      </a:rPr>
                      <m:t>𝜏</m:t>
                    </m:r>
                    <m:r>
                      <a:rPr lang="en-US" sz="1800" b="0" i="1" smtClean="0">
                        <a:latin typeface="Cambria Math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ea typeface="Cambria Math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ea typeface="Cambria Math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1600" i="1" dirty="0" smtClean="0">
                  <a:latin typeface="Arial" pitchFamily="34" charset="0"/>
                  <a:ea typeface="Cambria Math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5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44" y="3136392"/>
            <a:ext cx="3136456" cy="24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93144" y="5562600"/>
            <a:ext cx="313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Polyvas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et al., 2012</a:t>
            </a:r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7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Leakage, while important to maintenance of intraocular pressure, is not a significant factor when taking pressure measurements</a:t>
            </a:r>
          </a:p>
          <a:p>
            <a:pPr>
              <a:buClr>
                <a:schemeClr val="tx1"/>
              </a:buClr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primary pressure relaxation mechanism of the eye is the viscoelastic behavior of the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corneo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scleral shell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56834"/>
            <a:ext cx="3733800" cy="28015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" y="6061539"/>
            <a:ext cx="867578" cy="72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8534400" y="5843332"/>
            <a:ext cx="564793" cy="9690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746</TotalTime>
  <Words>415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Development of A calibrated leakage measurement device for ocular tonometry</vt:lpstr>
      <vt:lpstr>Motivation</vt:lpstr>
      <vt:lpstr>Tonometry</vt:lpstr>
      <vt:lpstr>Anatomy of the eye</vt:lpstr>
      <vt:lpstr>Measuring Outflow with fluorescence</vt:lpstr>
      <vt:lpstr>Methodology</vt:lpstr>
      <vt:lpstr>Experimental Results</vt:lpstr>
      <vt:lpstr>interpretation</vt:lpstr>
      <vt:lpstr>Conclusions</vt:lpstr>
      <vt:lpstr>Acknowledgements</vt:lpstr>
      <vt:lpstr>Thank you for your attention</vt:lpstr>
    </vt:vector>
  </TitlesOfParts>
  <Company>EOL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calibrated leakage measurement device for ocular tonometry</dc:title>
  <dc:creator>Jonathan Cox</dc:creator>
  <cp:lastModifiedBy>Jonathan Cox</cp:lastModifiedBy>
  <cp:revision>69</cp:revision>
  <dcterms:created xsi:type="dcterms:W3CDTF">2012-03-21T00:15:55Z</dcterms:created>
  <dcterms:modified xsi:type="dcterms:W3CDTF">2012-04-05T01:39:23Z</dcterms:modified>
</cp:coreProperties>
</file>